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77" r:id="rId15"/>
    <p:sldId id="281" r:id="rId16"/>
    <p:sldId id="283" r:id="rId17"/>
    <p:sldId id="278" r:id="rId18"/>
    <p:sldId id="280" r:id="rId19"/>
    <p:sldId id="284" r:id="rId20"/>
    <p:sldId id="285" r:id="rId21"/>
    <p:sldId id="286" r:id="rId22"/>
    <p:sldId id="293" r:id="rId23"/>
    <p:sldId id="287" r:id="rId24"/>
    <p:sldId id="296" r:id="rId25"/>
    <p:sldId id="289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00"/>
    <a:srgbClr val="37FF37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050"/>
              <a:t>Wskażnik % uregulowan</a:t>
            </a:r>
            <a:r>
              <a:rPr lang="pl-PL" sz="1050"/>
              <a:t>ia należności  z tytułu opłaty od 01.07.2013 do 31.12.2015</a:t>
            </a:r>
            <a:endParaRPr lang="en-US" sz="105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3876001795007528E-2"/>
          <c:y val="0.10921585232668068"/>
          <c:w val="0.96612399820499251"/>
          <c:h val="0.68435504021565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'[Kopia SPOTKANIA WINDYKACJA - 31 12 2015r ZAKŁADKA 31 12 204.xlsx]31.12.2015r. podatnicy (2)'!$G$4</c:f>
              <c:strCache>
                <c:ptCount val="1"/>
                <c:pt idx="0">
                  <c:v>Wskażnik % uregulowanych należności od 01.07.2013r. do 31.12.2015r.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2"/>
              <c:spPr>
                <a:gradFill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gradFill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gradFill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gradFill>
                  <a:gsLst>
                    <a:gs pos="0">
                      <a:schemeClr val="accent6">
                        <a:lumMod val="5000"/>
                        <a:lumOff val="95000"/>
                      </a:schemeClr>
                    </a:gs>
                    <a:gs pos="74000">
                      <a:schemeClr val="accent6">
                        <a:lumMod val="45000"/>
                        <a:lumOff val="55000"/>
                      </a:schemeClr>
                    </a:gs>
                    <a:gs pos="8300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'[Kopia SPOTKANIA WINDYKACJA - 31 12 2015r ZAKŁADKA 31 12 204.xlsx]31.12.2015r. podatnicy (2)'!$B$5:$B$19</c:f>
              <c:strCache>
                <c:ptCount val="15"/>
                <c:pt idx="0">
                  <c:v>Białośliwie</c:v>
                </c:pt>
                <c:pt idx="1">
                  <c:v>Czarnków</c:v>
                </c:pt>
                <c:pt idx="2">
                  <c:v>Drawsko</c:v>
                </c:pt>
                <c:pt idx="3">
                  <c:v>Jastrowie</c:v>
                </c:pt>
                <c:pt idx="4">
                  <c:v>Kaczory</c:v>
                </c:pt>
                <c:pt idx="5">
                  <c:v>Krajenka</c:v>
                </c:pt>
                <c:pt idx="6">
                  <c:v>Krzyż Wlkp.</c:v>
                </c:pt>
                <c:pt idx="7">
                  <c:v>Miasteczko K.</c:v>
                </c:pt>
                <c:pt idx="8">
                  <c:v>Okonek</c:v>
                </c:pt>
                <c:pt idx="9">
                  <c:v>Piła</c:v>
                </c:pt>
                <c:pt idx="10">
                  <c:v>Szydłowo</c:v>
                </c:pt>
                <c:pt idx="11">
                  <c:v>Ujście</c:v>
                </c:pt>
                <c:pt idx="12">
                  <c:v>Wieleń</c:v>
                </c:pt>
                <c:pt idx="13">
                  <c:v>Wyrzysk</c:v>
                </c:pt>
                <c:pt idx="14">
                  <c:v>Wysoka</c:v>
                </c:pt>
              </c:strCache>
            </c:strRef>
          </c:cat>
          <c:val>
            <c:numRef>
              <c:f>'[Kopia SPOTKANIA WINDYKACJA - 31 12 2015r ZAKŁADKA 31 12 204.xlsx]31.12.2015r. podatnicy (2)'!$G$5:$G$19</c:f>
              <c:numCache>
                <c:formatCode>0.00%</c:formatCode>
                <c:ptCount val="15"/>
                <c:pt idx="0">
                  <c:v>0.9519314214906146</c:v>
                </c:pt>
                <c:pt idx="1">
                  <c:v>0.93911758677502888</c:v>
                </c:pt>
                <c:pt idx="2">
                  <c:v>0.9613634711496396</c:v>
                </c:pt>
                <c:pt idx="3">
                  <c:v>0.94837512055165507</c:v>
                </c:pt>
                <c:pt idx="4">
                  <c:v>0.94438261246688704</c:v>
                </c:pt>
                <c:pt idx="5">
                  <c:v>0.95639113991335201</c:v>
                </c:pt>
                <c:pt idx="6">
                  <c:v>0.96601086822187565</c:v>
                </c:pt>
                <c:pt idx="7">
                  <c:v>0.92531255212924668</c:v>
                </c:pt>
                <c:pt idx="8">
                  <c:v>0.92700860203137503</c:v>
                </c:pt>
                <c:pt idx="9">
                  <c:v>0.98077096399533847</c:v>
                </c:pt>
                <c:pt idx="10">
                  <c:v>0.94561103428197102</c:v>
                </c:pt>
                <c:pt idx="11">
                  <c:v>0.96057819759865726</c:v>
                </c:pt>
                <c:pt idx="12">
                  <c:v>0.92014266053689098</c:v>
                </c:pt>
                <c:pt idx="13">
                  <c:v>0.93572686756090484</c:v>
                </c:pt>
                <c:pt idx="14">
                  <c:v>0.91740232697059221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819520"/>
        <c:axId val="35821056"/>
      </c:barChart>
      <c:catAx>
        <c:axId val="3581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821056"/>
        <c:crosses val="autoZero"/>
        <c:auto val="1"/>
        <c:lblAlgn val="ctr"/>
        <c:lblOffset val="100"/>
        <c:noMultiLvlLbl val="0"/>
      </c:catAx>
      <c:valAx>
        <c:axId val="35821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581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94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347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74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72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46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45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9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34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177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20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12FC-11CE-4E3E-91EB-808F96B06ECD}" type="datetimeFigureOut">
              <a:rPr lang="pl-PL" smtClean="0"/>
              <a:t>2016-06-27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93B6-7C45-43FF-A32C-285B301DB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9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B48A-F5D3-4BD8-8D9F-9F7FB274B7E3}" type="slidenum">
              <a:rPr lang="pl-PL" smtClean="0"/>
              <a:t>1</a:t>
            </a:fld>
            <a:endParaRPr lang="pl-PL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pl-PL" sz="3600" b="1" dirty="0" smtClean="0">
                <a:solidFill>
                  <a:srgbClr val="006400"/>
                </a:solidFill>
              </a:rPr>
              <a:t>SPRAWOZDANIE </a:t>
            </a:r>
          </a:p>
          <a:p>
            <a:pPr marL="0" indent="0" algn="ctr">
              <a:buNone/>
            </a:pPr>
            <a:r>
              <a:rPr lang="pl-PL" sz="3600" b="1" dirty="0" smtClean="0">
                <a:solidFill>
                  <a:srgbClr val="006400"/>
                </a:solidFill>
              </a:rPr>
              <a:t>ZARZĄDU ZWIĄZKU MIĘDZYGMINNEGO PRGOK Z DZIAŁALNOŚCI W 2015 ROKU</a:t>
            </a:r>
            <a:endParaRPr lang="pl-PL" sz="3600" b="1" dirty="0">
              <a:solidFill>
                <a:srgbClr val="006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-27384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1"/>
          <p:cNvSpPr txBox="1">
            <a:spLocks/>
          </p:cNvSpPr>
          <p:nvPr/>
        </p:nvSpPr>
        <p:spPr>
          <a:xfrm>
            <a:off x="539552" y="2276872"/>
            <a:ext cx="7776864" cy="3658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b="1" dirty="0"/>
              <a:t>Szczegółowe informacje dotyczące </a:t>
            </a:r>
            <a:endParaRPr lang="pl-PL" sz="2400" b="1" dirty="0" smtClean="0"/>
          </a:p>
          <a:p>
            <a:pPr marL="0" indent="0" algn="ctr">
              <a:buNone/>
            </a:pPr>
            <a:r>
              <a:rPr lang="pl-PL" sz="2400" b="1" dirty="0" smtClean="0"/>
              <a:t>funkcjonującego </a:t>
            </a:r>
            <a:r>
              <a:rPr lang="pl-PL" sz="2400" b="1" dirty="0"/>
              <a:t>systemu, zamieszczone zostały w odrębnym dokumencie pn. </a:t>
            </a:r>
            <a:endParaRPr lang="pl-PL" sz="2400" b="1" dirty="0" smtClean="0"/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Analiza </a:t>
            </a:r>
            <a:r>
              <a:rPr lang="pl-PL" sz="2400" b="1" dirty="0">
                <a:solidFill>
                  <a:srgbClr val="FF0000"/>
                </a:solidFill>
              </a:rPr>
              <a:t>gospodarki odpadami komunalnymi na terenie Związku Międzygminnego „Pilski Region Gospodarki Odpadami Komunalnymi” w </a:t>
            </a:r>
            <a:r>
              <a:rPr lang="pl-PL" sz="2400" b="1" dirty="0" smtClean="0">
                <a:solidFill>
                  <a:srgbClr val="FF0000"/>
                </a:solidFill>
              </a:rPr>
              <a:t>2015 </a:t>
            </a:r>
            <a:r>
              <a:rPr lang="pl-PL" sz="2400" b="1" dirty="0">
                <a:solidFill>
                  <a:srgbClr val="FF0000"/>
                </a:solidFill>
              </a:rPr>
              <a:t>roku.</a:t>
            </a:r>
            <a:endParaRPr lang="pl-PL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24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3491880" y="33265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SYSTEM GOSPODARKI ODPADAMI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491880" y="332656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GOSPODARKA FINANSOWA – PLAN FINANSOWY (BUDŻET)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395536" y="2276872"/>
            <a:ext cx="8496944" cy="3658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dirty="0"/>
              <a:t>Budżet Związku Międzygminnego „Pilski Region Gospodarki Odpadami Komunalnymi” </a:t>
            </a:r>
            <a:r>
              <a:rPr lang="pl-PL" sz="2400" dirty="0" smtClean="0"/>
              <a:t>na 2015 rok został </a:t>
            </a:r>
            <a:r>
              <a:rPr lang="pl-PL" sz="2400" dirty="0"/>
              <a:t>przyjęty Uchwałą </a:t>
            </a:r>
            <a:r>
              <a:rPr lang="pl-PL" sz="2400" dirty="0" smtClean="0"/>
              <a:t>Zgromadzenia Związku Międzygminnego PRGOK </a:t>
            </a:r>
            <a:r>
              <a:rPr lang="pl-PL" sz="2400" dirty="0"/>
              <a:t>Nr II/8/2015 </a:t>
            </a:r>
            <a:r>
              <a:rPr lang="pl-PL" sz="2400" dirty="0" smtClean="0"/>
              <a:t>                   z </a:t>
            </a:r>
            <a:r>
              <a:rPr lang="pl-PL" sz="2400" dirty="0"/>
              <a:t>dnia </a:t>
            </a:r>
            <a:r>
              <a:rPr lang="pl-PL" sz="2400" dirty="0" smtClean="0"/>
              <a:t>16 grudnia </a:t>
            </a:r>
            <a:r>
              <a:rPr lang="pl-PL" sz="2400" dirty="0"/>
              <a:t>2015 </a:t>
            </a:r>
            <a:r>
              <a:rPr lang="pl-PL" sz="2400" dirty="0" smtClean="0"/>
              <a:t>roku, która określała: </a:t>
            </a:r>
            <a:endParaRPr lang="pl-PL" sz="2400" dirty="0"/>
          </a:p>
          <a:p>
            <a:r>
              <a:rPr lang="pl-PL" sz="2400" dirty="0" smtClean="0"/>
              <a:t>dochody w </a:t>
            </a:r>
            <a:r>
              <a:rPr lang="pl-PL" sz="2400" dirty="0"/>
              <a:t>kwocie </a:t>
            </a:r>
            <a:r>
              <a:rPr lang="pl-PL" sz="2400" b="1" dirty="0"/>
              <a:t>24 830 032,00 </a:t>
            </a:r>
            <a:r>
              <a:rPr lang="pl-PL" sz="2400" b="1" dirty="0" smtClean="0"/>
              <a:t>zł</a:t>
            </a:r>
          </a:p>
          <a:p>
            <a:r>
              <a:rPr lang="pl-PL" sz="2400" dirty="0" smtClean="0"/>
              <a:t>wydatki w kwocie </a:t>
            </a:r>
            <a:r>
              <a:rPr lang="pl-PL" sz="2400" b="1" dirty="0"/>
              <a:t>24 830 032,00 </a:t>
            </a:r>
            <a:r>
              <a:rPr lang="pl-PL" sz="2400" b="1" dirty="0" smtClean="0"/>
              <a:t>zł, </a:t>
            </a:r>
            <a:r>
              <a:rPr lang="pl-PL" sz="2400" dirty="0" smtClean="0"/>
              <a:t>w tym:</a:t>
            </a:r>
          </a:p>
          <a:p>
            <a:r>
              <a:rPr lang="pl-PL" sz="2400" dirty="0" smtClean="0"/>
              <a:t>wydatki bieżące w kwocie </a:t>
            </a:r>
            <a:r>
              <a:rPr lang="pl-PL" sz="2400" b="1" dirty="0"/>
              <a:t>23 718 331,00 </a:t>
            </a:r>
            <a:r>
              <a:rPr lang="pl-PL" sz="2400" b="1" dirty="0" smtClean="0"/>
              <a:t>zł </a:t>
            </a:r>
          </a:p>
          <a:p>
            <a:r>
              <a:rPr lang="pl-PL" sz="2400" dirty="0" smtClean="0"/>
              <a:t>wydatki majątkowe w kwocie </a:t>
            </a:r>
            <a:r>
              <a:rPr lang="pl-PL" sz="2400" b="1" dirty="0"/>
              <a:t>1 111 701,00 </a:t>
            </a:r>
            <a:r>
              <a:rPr lang="pl-PL" sz="2400" b="1" dirty="0" smtClean="0"/>
              <a:t>zł</a:t>
            </a:r>
            <a:endParaRPr lang="pl-PL" sz="2400" dirty="0" smtClean="0"/>
          </a:p>
          <a:p>
            <a:pPr marL="0" indent="0" algn="ctr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1902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491880" y="33265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GOSPODARKA FINANSOWA - BUDŻET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251521" y="1844824"/>
            <a:ext cx="8891210" cy="3658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b="1" dirty="0" smtClean="0"/>
              <a:t>Wykonanie planu finansowego (budżetu)</a:t>
            </a:r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Dochody zrealizowano w 106,94 %</a:t>
            </a:r>
          </a:p>
          <a:p>
            <a:pPr marL="0" indent="0" algn="ctr">
              <a:buNone/>
            </a:pPr>
            <a:r>
              <a:rPr lang="pl-PL" sz="2400" dirty="0" smtClean="0"/>
              <a:t>Wydatki zrealizowano w 91,93 % </a:t>
            </a:r>
          </a:p>
          <a:p>
            <a:r>
              <a:rPr lang="pl-PL" sz="2400" dirty="0" smtClean="0"/>
              <a:t>Dochody zrealizowano na kwotę </a:t>
            </a:r>
            <a:r>
              <a:rPr lang="pl-PL" sz="2000" b="1" dirty="0" smtClean="0"/>
              <a:t>26</a:t>
            </a:r>
            <a:r>
              <a:rPr lang="pl-PL" sz="2000" b="1" dirty="0"/>
              <a:t> 622 859,66 </a:t>
            </a:r>
            <a:r>
              <a:rPr lang="pl-PL" sz="2000" b="1" dirty="0" smtClean="0"/>
              <a:t>zł </a:t>
            </a:r>
          </a:p>
          <a:p>
            <a:r>
              <a:rPr lang="pl-PL" sz="2400" dirty="0" smtClean="0"/>
              <a:t>Wydatki </a:t>
            </a:r>
            <a:r>
              <a:rPr lang="pl-PL" sz="2400" dirty="0"/>
              <a:t>zrealizowano na kwotę </a:t>
            </a:r>
            <a:r>
              <a:rPr lang="pl-PL" sz="2000" b="1" dirty="0"/>
              <a:t>22 885 946,78 </a:t>
            </a:r>
            <a:r>
              <a:rPr lang="pl-PL" sz="2000" b="1" dirty="0" smtClean="0"/>
              <a:t>zł</a:t>
            </a:r>
          </a:p>
          <a:p>
            <a:pPr marL="0" indent="0">
              <a:buNone/>
            </a:pPr>
            <a:endParaRPr lang="pl-PL" sz="2000" b="1" dirty="0" smtClean="0"/>
          </a:p>
          <a:p>
            <a:pPr marL="0" indent="0" algn="ctr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Nadwyżka nad dochodami wyniosła: 3 736 912,88  zł</a:t>
            </a:r>
            <a:endParaRPr lang="pl-PL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7011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1"/>
          <p:cNvSpPr txBox="1">
            <a:spLocks/>
          </p:cNvSpPr>
          <p:nvPr/>
        </p:nvSpPr>
        <p:spPr>
          <a:xfrm>
            <a:off x="395536" y="1628800"/>
            <a:ext cx="8208912" cy="4306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Na </a:t>
            </a:r>
            <a:r>
              <a:rPr lang="pl-PL" sz="2200" dirty="0"/>
              <a:t>dzień 31 grudnia </a:t>
            </a:r>
            <a:r>
              <a:rPr lang="pl-PL" sz="2200" dirty="0" smtClean="0"/>
              <a:t>2015 </a:t>
            </a:r>
            <a:r>
              <a:rPr lang="pl-PL" sz="2200" dirty="0"/>
              <a:t>r. środki finansowe Związku </a:t>
            </a:r>
            <a:r>
              <a:rPr lang="pl-PL" sz="2200" dirty="0" smtClean="0"/>
              <a:t>wyniosły </a:t>
            </a:r>
          </a:p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12 567 179,65 zł</a:t>
            </a:r>
            <a:r>
              <a:rPr lang="pl-PL" sz="2200" b="1" dirty="0" smtClean="0">
                <a:solidFill>
                  <a:srgbClr val="FF0000"/>
                </a:solidFill>
              </a:rPr>
              <a:t>, </a:t>
            </a:r>
            <a:r>
              <a:rPr lang="pl-PL" sz="2200" dirty="0"/>
              <a:t>na </a:t>
            </a:r>
            <a:r>
              <a:rPr lang="pl-PL" sz="2200" dirty="0" smtClean="0"/>
              <a:t>które </a:t>
            </a:r>
            <a:r>
              <a:rPr lang="pl-PL" sz="2200" dirty="0"/>
              <a:t>składa się</a:t>
            </a:r>
            <a:r>
              <a:rPr lang="pl-PL" sz="2200" dirty="0" smtClean="0"/>
              <a:t>:</a:t>
            </a:r>
            <a:endParaRPr lang="pl-PL" sz="22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2200" dirty="0"/>
              <a:t>nadwyżka budżetu Związku za rok 2013 w kwocie </a:t>
            </a:r>
            <a:r>
              <a:rPr lang="pl-PL" sz="2400" dirty="0" smtClean="0">
                <a:solidFill>
                  <a:srgbClr val="FF0000"/>
                </a:solidFill>
              </a:rPr>
              <a:t>3 </a:t>
            </a:r>
            <a:r>
              <a:rPr lang="pl-PL" sz="2400" dirty="0">
                <a:solidFill>
                  <a:srgbClr val="FF0000"/>
                </a:solidFill>
              </a:rPr>
              <a:t>927 122,06 </a:t>
            </a:r>
            <a:r>
              <a:rPr lang="pl-PL" sz="2400" dirty="0" smtClean="0">
                <a:solidFill>
                  <a:srgbClr val="FF0000"/>
                </a:solidFill>
              </a:rPr>
              <a:t>zł,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2200" dirty="0" smtClean="0"/>
              <a:t>nadwyżka </a:t>
            </a:r>
            <a:r>
              <a:rPr lang="pl-PL" sz="2200" dirty="0"/>
              <a:t>budżetu Związku za rok 2014 w kwocie </a:t>
            </a:r>
            <a:r>
              <a:rPr lang="pl-PL" sz="2400" dirty="0">
                <a:solidFill>
                  <a:srgbClr val="FF0000"/>
                </a:solidFill>
              </a:rPr>
              <a:t>4 876 084,71 </a:t>
            </a:r>
            <a:r>
              <a:rPr lang="pl-PL" sz="2400" dirty="0" smtClean="0">
                <a:solidFill>
                  <a:srgbClr val="FF0000"/>
                </a:solidFill>
              </a:rPr>
              <a:t>zł,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2200" dirty="0" smtClean="0"/>
              <a:t>nadwyżka </a:t>
            </a:r>
            <a:r>
              <a:rPr lang="pl-PL" sz="2200" dirty="0"/>
              <a:t>budżetu Związku za rok </a:t>
            </a:r>
            <a:r>
              <a:rPr lang="pl-PL" sz="2200" dirty="0" smtClean="0"/>
              <a:t>2015 </a:t>
            </a:r>
            <a:r>
              <a:rPr lang="pl-PL" sz="2200" dirty="0"/>
              <a:t>w kwocie </a:t>
            </a:r>
            <a:r>
              <a:rPr lang="pl-PL" sz="2400" dirty="0" smtClean="0">
                <a:solidFill>
                  <a:srgbClr val="FF0000"/>
                </a:solidFill>
              </a:rPr>
              <a:t>3 736 912,88 </a:t>
            </a:r>
            <a:r>
              <a:rPr lang="pl-PL" sz="2200" dirty="0" smtClean="0">
                <a:solidFill>
                  <a:srgbClr val="FF0000"/>
                </a:solidFill>
              </a:rPr>
              <a:t>zł</a:t>
            </a:r>
            <a:r>
              <a:rPr lang="pl-PL" sz="2200" dirty="0" smtClean="0"/>
              <a:t>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2400" dirty="0"/>
              <a:t>zarezerwowane  środki finansowe  na wydatki   niewygasające z 2015 r</a:t>
            </a:r>
            <a:r>
              <a:rPr lang="pl-PL" sz="2400" dirty="0" smtClean="0"/>
              <a:t>. – </a:t>
            </a:r>
            <a:r>
              <a:rPr lang="pl-PL" sz="2400" dirty="0" smtClean="0">
                <a:solidFill>
                  <a:srgbClr val="FF0000"/>
                </a:solidFill>
              </a:rPr>
              <a:t>27 060,00 zł.</a:t>
            </a:r>
            <a:endParaRPr lang="pl-PL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2200" dirty="0"/>
              <a:t>Należy przy tym jednakże pamiętać, że niebawem rozpocznie się realizacja programu budowy PSZOK, która pochłonie znaczne środki </a:t>
            </a:r>
            <a:r>
              <a:rPr lang="pl-PL" sz="2200" dirty="0" smtClean="0"/>
              <a:t>finansowe, </a:t>
            </a:r>
            <a:r>
              <a:rPr lang="pl-PL" sz="2200" dirty="0"/>
              <a:t>wymusza to konieczność kumulacji środków finansowych na przyszłe cele. 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3491880" y="33265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GOSPODARKA FINANSOWA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-27384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1"/>
          <p:cNvSpPr txBox="1">
            <a:spLocks/>
          </p:cNvSpPr>
          <p:nvPr/>
        </p:nvSpPr>
        <p:spPr>
          <a:xfrm>
            <a:off x="611560" y="1628800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/>
              <a:t>Podejmowane w 2015 roku</a:t>
            </a:r>
            <a:r>
              <a:rPr lang="pl-PL" sz="2400" dirty="0"/>
              <a:t> działania windykacyjne przybrały formę: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400" dirty="0"/>
              <a:t>upomnień, które zostały skierowane do podatników z gmin </a:t>
            </a:r>
            <a:r>
              <a:rPr lang="pl-PL" sz="2400" dirty="0" smtClean="0"/>
              <a:t>członkowskich </a:t>
            </a:r>
          </a:p>
          <a:p>
            <a:pPr marL="0" lvl="0" indent="0" algn="just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(ogółem 18 927 upomnień na wartość </a:t>
            </a:r>
            <a:r>
              <a:rPr lang="pl-PL" sz="2400" b="1" u="sng" dirty="0">
                <a:solidFill>
                  <a:srgbClr val="FF0000"/>
                </a:solidFill>
              </a:rPr>
              <a:t>3 126 489,27 </a:t>
            </a:r>
            <a:r>
              <a:rPr lang="pl-PL" sz="2400" b="1" dirty="0" smtClean="0">
                <a:solidFill>
                  <a:srgbClr val="FF0000"/>
                </a:solidFill>
              </a:rPr>
              <a:t>zł)</a:t>
            </a:r>
          </a:p>
          <a:p>
            <a:pPr marL="0" lvl="0" indent="0" algn="just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Wskaźnik uregulowania należności kształtował się na poziomie 48,54%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400" dirty="0"/>
              <a:t>tytułów wykonawczych, skierowanych do organów </a:t>
            </a:r>
            <a:r>
              <a:rPr lang="pl-PL" sz="2400" dirty="0" smtClean="0"/>
              <a:t>egzekucyjnych</a:t>
            </a:r>
            <a:endParaRPr lang="pl-PL" sz="2400" dirty="0"/>
          </a:p>
          <a:p>
            <a:pPr marL="0" lvl="0" indent="0" algn="just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(ogółem wystawiono 1006 tytułów wykonawczych, na wartość 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r>
              <a:rPr lang="pl-PL" sz="2400" b="1" u="sng" dirty="0" smtClean="0">
                <a:solidFill>
                  <a:srgbClr val="FF0000"/>
                </a:solidFill>
              </a:rPr>
              <a:t>402 </a:t>
            </a:r>
            <a:r>
              <a:rPr lang="pl-PL" sz="2400" b="1" u="sng" dirty="0">
                <a:solidFill>
                  <a:srgbClr val="FF0000"/>
                </a:solidFill>
              </a:rPr>
              <a:t>287,33</a:t>
            </a:r>
            <a:r>
              <a:rPr lang="pl-PL" sz="2400" b="1" u="sng" dirty="0" smtClean="0">
                <a:solidFill>
                  <a:srgbClr val="FF0000"/>
                </a:solidFill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</a:rPr>
              <a:t>zł wraz z odsetkami i kosztami upomnień )</a:t>
            </a:r>
          </a:p>
          <a:p>
            <a:pPr marL="0" lvl="0" indent="0" algn="just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Wskaźnik % </a:t>
            </a:r>
            <a:r>
              <a:rPr lang="pl-PL" sz="2400" b="1" dirty="0">
                <a:solidFill>
                  <a:srgbClr val="FF0000"/>
                </a:solidFill>
              </a:rPr>
              <a:t>uregulowania </a:t>
            </a:r>
            <a:r>
              <a:rPr lang="pl-PL" sz="2400" b="1" dirty="0" smtClean="0">
                <a:solidFill>
                  <a:srgbClr val="FF0000"/>
                </a:solidFill>
              </a:rPr>
              <a:t>tytułów wykonawczych </a:t>
            </a:r>
            <a:r>
              <a:rPr lang="pl-PL" sz="2400" b="1" dirty="0">
                <a:solidFill>
                  <a:srgbClr val="FF0000"/>
                </a:solidFill>
              </a:rPr>
              <a:t>kształtował się na poziomie </a:t>
            </a:r>
            <a:r>
              <a:rPr lang="pl-PL" sz="2400" b="1" dirty="0" smtClean="0">
                <a:solidFill>
                  <a:srgbClr val="FF0000"/>
                </a:solidFill>
              </a:rPr>
              <a:t>40,76%</a:t>
            </a:r>
          </a:p>
          <a:p>
            <a:pPr marL="0" lvl="0" indent="0">
              <a:buNone/>
            </a:pPr>
            <a:endParaRPr lang="pl-PL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2400" dirty="0" smtClean="0"/>
              <a:t>W okresie od </a:t>
            </a:r>
            <a:r>
              <a:rPr lang="pl-PL" sz="2400" dirty="0"/>
              <a:t>lipca 2013 r. </a:t>
            </a:r>
            <a:r>
              <a:rPr lang="pl-PL" sz="2400" dirty="0" smtClean="0"/>
              <a:t>do </a:t>
            </a:r>
            <a:r>
              <a:rPr lang="pl-PL" sz="2400" dirty="0"/>
              <a:t>grudnia 2015 r. należy </a:t>
            </a:r>
            <a:r>
              <a:rPr lang="pl-PL" sz="2400" dirty="0" smtClean="0"/>
              <a:t>stwierdzić, że </a:t>
            </a:r>
            <a:r>
              <a:rPr lang="pl-PL" sz="2400" dirty="0"/>
              <a:t>ściągalność należności z tytułu opłaty za gospodarowanie odpadami </a:t>
            </a:r>
            <a:r>
              <a:rPr lang="pl-PL" sz="2400" dirty="0" smtClean="0"/>
              <a:t>komunalnymi jest na </a:t>
            </a:r>
            <a:r>
              <a:rPr lang="pl-PL" sz="2400" dirty="0"/>
              <a:t>poziomie </a:t>
            </a:r>
            <a:r>
              <a:rPr lang="pl-PL" sz="2400" u="sng" dirty="0" smtClean="0">
                <a:solidFill>
                  <a:srgbClr val="FF0000"/>
                </a:solidFill>
              </a:rPr>
              <a:t>95,84%.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555776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GOSPODARKI FINANSOWA  WINDYKACJA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81052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GOSPODARKA FINANSOWA  WPŁATY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611560" y="1484784"/>
            <a:ext cx="7704856" cy="4306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200" dirty="0"/>
              <a:t>P</a:t>
            </a:r>
            <a:r>
              <a:rPr lang="pl-PL" sz="2200" dirty="0" smtClean="0"/>
              <a:t>oziom </a:t>
            </a:r>
            <a:r>
              <a:rPr lang="pl-PL" sz="2200" dirty="0"/>
              <a:t>uregulowania należnych Związkowi </a:t>
            </a:r>
            <a:r>
              <a:rPr lang="pl-PL" sz="2200" dirty="0" smtClean="0"/>
              <a:t>wpłat, obejmujących lata 2013 -2015 ukształtował </a:t>
            </a:r>
            <a:r>
              <a:rPr lang="pl-PL" sz="2200" dirty="0"/>
              <a:t>się łącznie na poziomie </a:t>
            </a:r>
            <a:r>
              <a:rPr lang="pl-PL" sz="2200" b="1" dirty="0" smtClean="0">
                <a:solidFill>
                  <a:srgbClr val="FF0000"/>
                </a:solidFill>
              </a:rPr>
              <a:t>95,84 % </a:t>
            </a:r>
          </a:p>
        </p:txBody>
      </p:sp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3926634478"/>
              </p:ext>
            </p:extLst>
          </p:nvPr>
        </p:nvGraphicFramePr>
        <p:xfrm>
          <a:off x="395536" y="2276872"/>
          <a:ext cx="835292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13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581052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GOSPODARKA FINANSOWA  ZALEGŁOŚCI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611560" y="1570782"/>
            <a:ext cx="7704856" cy="4306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2300" dirty="0" smtClean="0"/>
          </a:p>
          <a:p>
            <a:pPr marL="0" indent="0">
              <a:buNone/>
            </a:pPr>
            <a:endParaRPr lang="pl-PL" sz="2300" dirty="0"/>
          </a:p>
          <a:p>
            <a:pPr marL="0" indent="0">
              <a:buNone/>
            </a:pPr>
            <a:endParaRPr lang="pl-PL" sz="2300" dirty="0" smtClean="0"/>
          </a:p>
          <a:p>
            <a:pPr marL="0" indent="0">
              <a:buNone/>
            </a:pPr>
            <a:r>
              <a:rPr lang="pl-PL" sz="2400" dirty="0" smtClean="0"/>
              <a:t>Ogólna wartość zaległości wg stanu na dzień 31.12.2015 rok: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b="1" dirty="0">
                <a:solidFill>
                  <a:srgbClr val="FF0000"/>
                </a:solidFill>
              </a:rPr>
              <a:t>2 </a:t>
            </a:r>
            <a:r>
              <a:rPr lang="pl-PL" sz="2400" b="1" dirty="0" smtClean="0">
                <a:solidFill>
                  <a:srgbClr val="FF0000"/>
                </a:solidFill>
              </a:rPr>
              <a:t>783 454,19 zł</a:t>
            </a:r>
          </a:p>
          <a:p>
            <a:pPr marL="0" indent="0" algn="ctr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2980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81052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DZIAŁALNOŚĆ EDUKACYJNA </a:t>
            </a:r>
          </a:p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I INFORMACYJNA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611560" y="1628800"/>
            <a:ext cx="7704856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8000" dirty="0" smtClean="0"/>
              <a:t>W </a:t>
            </a:r>
            <a:r>
              <a:rPr lang="pl-PL" sz="8000" dirty="0"/>
              <a:t>roku </a:t>
            </a:r>
            <a:r>
              <a:rPr lang="pl-PL" sz="8000" dirty="0" smtClean="0"/>
              <a:t>2015 </a:t>
            </a:r>
            <a:r>
              <a:rPr lang="pl-PL" sz="8000" dirty="0"/>
              <a:t>Związek zrealizował </a:t>
            </a:r>
            <a:r>
              <a:rPr lang="pl-PL" sz="8000" dirty="0" smtClean="0"/>
              <a:t>kampanię edukacyjną dla </a:t>
            </a:r>
            <a:r>
              <a:rPr lang="pl-PL" sz="8000" dirty="0"/>
              <a:t>dzieci i </a:t>
            </a:r>
            <a:r>
              <a:rPr lang="pl-PL" sz="8000" dirty="0" smtClean="0"/>
              <a:t>uczniów </a:t>
            </a:r>
            <a:r>
              <a:rPr lang="pl-PL" sz="8000" dirty="0"/>
              <a:t>pn. </a:t>
            </a:r>
            <a:r>
              <a:rPr lang="pl-PL" sz="8000" dirty="0" smtClean="0">
                <a:solidFill>
                  <a:srgbClr val="FF0000"/>
                </a:solidFill>
              </a:rPr>
              <a:t>„Jestem </a:t>
            </a:r>
            <a:r>
              <a:rPr lang="pl-PL" sz="8000" dirty="0">
                <a:solidFill>
                  <a:srgbClr val="FF0000"/>
                </a:solidFill>
              </a:rPr>
              <a:t>asem segregacji</a:t>
            </a:r>
            <a:r>
              <a:rPr lang="pl-PL" sz="8000" dirty="0" smtClean="0">
                <a:solidFill>
                  <a:srgbClr val="FF0000"/>
                </a:solidFill>
              </a:rPr>
              <a:t>”.</a:t>
            </a:r>
          </a:p>
          <a:p>
            <a:pPr marL="0" indent="0" algn="ctr">
              <a:buNone/>
            </a:pPr>
            <a:endParaRPr lang="pl-PL" sz="8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8000" dirty="0"/>
              <a:t>W ramach kampanii, w okresie od 2 marca do 25 czerwca 2015r</a:t>
            </a:r>
            <a:r>
              <a:rPr lang="pl-PL" sz="8000" dirty="0" smtClean="0"/>
              <a:t>.,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8000" dirty="0" smtClean="0"/>
              <a:t>zaplanowano </a:t>
            </a:r>
            <a:r>
              <a:rPr lang="pl-PL" sz="8000" dirty="0"/>
              <a:t>przeprowadzenie 272 prelekcji, zrealizowano jednak 281 prelekcji (9 więcej) z powodu rozbicia dużych grup na mniejsze, tak aby zwiększyć komfort uczestnictwa uczniów w zajęciach. Łącznie </a:t>
            </a: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>w </a:t>
            </a:r>
            <a:r>
              <a:rPr lang="pl-PL" sz="8000" dirty="0"/>
              <a:t>prelekcjach uczestniczyło bezpośrednio 30 775 dzieci i </a:t>
            </a:r>
            <a:r>
              <a:rPr lang="pl-PL" sz="8000" dirty="0" smtClean="0"/>
              <a:t>młodzieży,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8000" dirty="0"/>
              <a:t>o</a:t>
            </a:r>
            <a:r>
              <a:rPr lang="pl-PL" sz="8000" dirty="0" smtClean="0"/>
              <a:t>pracowano </a:t>
            </a:r>
            <a:r>
              <a:rPr lang="pl-PL" sz="8000" dirty="0"/>
              <a:t>i wydrukowano poradnik jak segregować odpady w postaci zawieszki na magnes, który dzieci przekazywały </a:t>
            </a:r>
            <a:r>
              <a:rPr lang="pl-PL" sz="8000" dirty="0" smtClean="0"/>
              <a:t>rodzicom,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8000" dirty="0"/>
              <a:t>przygotowano pakiety gier i puzzli edukacyjnych związanych </a:t>
            </a: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>z </a:t>
            </a:r>
            <a:r>
              <a:rPr lang="pl-PL" sz="8000" dirty="0"/>
              <a:t>ochroną środowiska i gospodarką </a:t>
            </a:r>
            <a:r>
              <a:rPr lang="pl-PL" sz="8000" dirty="0" smtClean="0"/>
              <a:t>odpadami.</a:t>
            </a:r>
          </a:p>
          <a:p>
            <a:pPr marL="0" indent="0" algn="just">
              <a:buNone/>
            </a:pPr>
            <a:endParaRPr lang="pl-PL" sz="8000" dirty="0" smtClean="0"/>
          </a:p>
          <a:p>
            <a:pPr marL="0" indent="0" algn="ctr">
              <a:buNone/>
            </a:pPr>
            <a:r>
              <a:rPr lang="pl-PL" sz="8000" dirty="0" smtClean="0"/>
              <a:t>Łączna </a:t>
            </a:r>
            <a:r>
              <a:rPr lang="pl-PL" sz="8000" dirty="0"/>
              <a:t>wartość kampanii wyniosła </a:t>
            </a:r>
            <a:r>
              <a:rPr lang="pl-PL" sz="8000" b="1" dirty="0" smtClean="0">
                <a:solidFill>
                  <a:srgbClr val="FF0000"/>
                </a:solidFill>
              </a:rPr>
              <a:t>132 840,00 zł </a:t>
            </a:r>
          </a:p>
          <a:p>
            <a:pPr marL="0" indent="0" algn="ctr">
              <a:buNone/>
            </a:pPr>
            <a:r>
              <a:rPr lang="pl-PL" sz="8000" dirty="0" smtClean="0"/>
              <a:t>z </a:t>
            </a:r>
            <a:r>
              <a:rPr lang="pl-PL" sz="8000" dirty="0"/>
              <a:t>czego </a:t>
            </a:r>
            <a:r>
              <a:rPr lang="pl-PL" sz="8000" b="1" dirty="0" smtClean="0">
                <a:solidFill>
                  <a:srgbClr val="FF0000"/>
                </a:solidFill>
              </a:rPr>
              <a:t>65</a:t>
            </a:r>
            <a:r>
              <a:rPr lang="pl-PL" sz="8000" b="1" dirty="0">
                <a:solidFill>
                  <a:srgbClr val="FF0000"/>
                </a:solidFill>
              </a:rPr>
              <a:t> 0</a:t>
            </a:r>
            <a:r>
              <a:rPr lang="pl-PL" sz="8000" b="1" dirty="0" smtClean="0">
                <a:solidFill>
                  <a:srgbClr val="FF0000"/>
                </a:solidFill>
              </a:rPr>
              <a:t>00 zł </a:t>
            </a:r>
            <a:r>
              <a:rPr lang="pl-PL" sz="8000" dirty="0"/>
              <a:t>stanowiło dofinasowanie </a:t>
            </a:r>
            <a:endParaRPr lang="pl-PL" sz="8000" dirty="0" smtClean="0"/>
          </a:p>
          <a:p>
            <a:pPr marL="0" indent="0" algn="ctr">
              <a:buNone/>
            </a:pPr>
            <a:r>
              <a:rPr lang="pl-PL" sz="8000" dirty="0" smtClean="0"/>
              <a:t>Wojewódzkiego </a:t>
            </a:r>
            <a:r>
              <a:rPr lang="pl-PL" sz="8000" dirty="0"/>
              <a:t>Funduszu Ochrony Środowiska i Gospodarki Wodnej </a:t>
            </a: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>w </a:t>
            </a:r>
            <a:r>
              <a:rPr lang="pl-PL" sz="8000" dirty="0"/>
              <a:t>Poznaniu</a:t>
            </a:r>
            <a:endParaRPr lang="pl-PL" sz="80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881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99392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81052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DZIAŁALNOŚĆ EDUKACYJNA </a:t>
            </a:r>
          </a:p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I INFORMACYJNA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611560" y="1628800"/>
            <a:ext cx="7704856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200" dirty="0" smtClean="0"/>
              <a:t>W </a:t>
            </a:r>
            <a:r>
              <a:rPr lang="pl-PL" sz="2200" dirty="0"/>
              <a:t>ubiegłym roku </a:t>
            </a:r>
            <a:r>
              <a:rPr lang="pl-PL" sz="2200" dirty="0" smtClean="0"/>
              <a:t>Związek w ramach kampanii edukacyjnej </a:t>
            </a:r>
            <a:br>
              <a:rPr lang="pl-PL" sz="2200" dirty="0" smtClean="0"/>
            </a:br>
            <a:r>
              <a:rPr lang="pl-PL" sz="2200" dirty="0" smtClean="0"/>
              <a:t>i informacyjnej </a:t>
            </a:r>
            <a:r>
              <a:rPr lang="pl-PL" sz="2200" dirty="0"/>
              <a:t>przeprowadził trzy </a:t>
            </a:r>
            <a:r>
              <a:rPr lang="pl-PL" sz="2200" dirty="0" smtClean="0"/>
              <a:t>konkursy:</a:t>
            </a:r>
          </a:p>
          <a:p>
            <a:pPr marL="0" indent="0" algn="just">
              <a:buNone/>
            </a:pPr>
            <a:endParaRPr lang="pl-PL" sz="22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200" dirty="0"/>
              <a:t>Konkurs dla dzieci przedszkolnych polegał na przygotowaniu </a:t>
            </a:r>
            <a:r>
              <a:rPr lang="pl-PL" sz="2200" dirty="0" smtClean="0"/>
              <a:t>               z </a:t>
            </a:r>
            <a:r>
              <a:rPr lang="pl-PL" sz="2200" dirty="0"/>
              <a:t>odpadów pracy </a:t>
            </a:r>
            <a:r>
              <a:rPr lang="pl-PL" sz="2200" dirty="0" smtClean="0"/>
              <a:t>pt</a:t>
            </a:r>
            <a:r>
              <a:rPr lang="pl-PL" sz="2200" dirty="0"/>
              <a:t>. </a:t>
            </a:r>
            <a:r>
              <a:rPr lang="pl-PL" sz="2200" u="sng" dirty="0" smtClean="0">
                <a:solidFill>
                  <a:srgbClr val="FF0000"/>
                </a:solidFill>
              </a:rPr>
              <a:t>„</a:t>
            </a:r>
            <a:r>
              <a:rPr lang="pl-PL" sz="2200" u="sng" dirty="0">
                <a:solidFill>
                  <a:srgbClr val="FF0000"/>
                </a:solidFill>
              </a:rPr>
              <a:t>Odpadowy </a:t>
            </a:r>
            <a:r>
              <a:rPr lang="pl-PL" sz="2200" u="sng" dirty="0" err="1">
                <a:solidFill>
                  <a:srgbClr val="FF0000"/>
                </a:solidFill>
              </a:rPr>
              <a:t>ekoludek</a:t>
            </a:r>
            <a:r>
              <a:rPr lang="pl-PL" sz="2200" u="sng" dirty="0">
                <a:solidFill>
                  <a:srgbClr val="FF0000"/>
                </a:solidFill>
              </a:rPr>
              <a:t>”</a:t>
            </a:r>
            <a:r>
              <a:rPr lang="pl-PL" sz="2200" u="sng" dirty="0"/>
              <a:t>,</a:t>
            </a:r>
            <a:r>
              <a:rPr lang="pl-PL" sz="2200" u="sng" dirty="0">
                <a:solidFill>
                  <a:srgbClr val="FF0000"/>
                </a:solidFill>
              </a:rPr>
              <a:t> </a:t>
            </a:r>
            <a:endParaRPr lang="pl-PL" sz="2200" u="sng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200" dirty="0"/>
              <a:t>K</a:t>
            </a:r>
            <a:r>
              <a:rPr lang="pl-PL" sz="2200" dirty="0" smtClean="0"/>
              <a:t>onkurs </a:t>
            </a:r>
            <a:r>
              <a:rPr lang="pl-PL" sz="2200" dirty="0"/>
              <a:t>na indywidualną pracę plastyczną w </a:t>
            </a:r>
            <a:r>
              <a:rPr lang="pl-PL" sz="2200" dirty="0" smtClean="0"/>
              <a:t>formie rysunku pn</a:t>
            </a:r>
            <a:r>
              <a:rPr lang="pl-PL" sz="2200" dirty="0"/>
              <a:t>.</a:t>
            </a:r>
            <a:r>
              <a:rPr lang="pl-PL" sz="2200" u="sng" dirty="0">
                <a:solidFill>
                  <a:srgbClr val="FF0000"/>
                </a:solidFill>
              </a:rPr>
              <a:t> „Moja czysta okolica</a:t>
            </a:r>
            <a:r>
              <a:rPr lang="pl-PL" sz="2200" u="sng" dirty="0" smtClean="0">
                <a:solidFill>
                  <a:srgbClr val="FF0000"/>
                </a:solidFill>
              </a:rPr>
              <a:t>”</a:t>
            </a:r>
            <a:r>
              <a:rPr lang="pl-PL" sz="2200" u="sng" dirty="0" smtClean="0"/>
              <a:t>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200" dirty="0"/>
              <a:t>K</a:t>
            </a:r>
            <a:r>
              <a:rPr lang="pl-PL" sz="2200" dirty="0" smtClean="0"/>
              <a:t>onkurs fotograficzny </a:t>
            </a:r>
            <a:r>
              <a:rPr lang="pl-PL" sz="2200" dirty="0"/>
              <a:t>adresowany </a:t>
            </a:r>
            <a:r>
              <a:rPr lang="pl-PL" sz="2200" dirty="0" smtClean="0"/>
              <a:t>do </a:t>
            </a:r>
            <a:r>
              <a:rPr lang="pl-PL" sz="2200" dirty="0"/>
              <a:t>uczniów szkół gimnazjalnych </a:t>
            </a:r>
            <a:r>
              <a:rPr lang="pl-PL" sz="2200" dirty="0" smtClean="0"/>
              <a:t>i </a:t>
            </a:r>
            <a:r>
              <a:rPr lang="pl-PL" sz="2200" dirty="0"/>
              <a:t>ponadgimnazjalnych i nosił hasło </a:t>
            </a:r>
            <a:r>
              <a:rPr lang="pl-PL" sz="2200" u="sng" dirty="0">
                <a:solidFill>
                  <a:srgbClr val="FF0000"/>
                </a:solidFill>
              </a:rPr>
              <a:t>„Segregacja na co dzień – dobre praktyki</a:t>
            </a:r>
            <a:r>
              <a:rPr lang="pl-PL" sz="2200" u="sng" dirty="0" smtClean="0">
                <a:solidFill>
                  <a:srgbClr val="FF0000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9327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81052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DZIAŁALNOŚĆ EDUKACYJNA </a:t>
            </a:r>
          </a:p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I INFORMACYJNA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611560" y="1484784"/>
            <a:ext cx="770485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W ramach prowadzonej działalności zrealizowane </a:t>
            </a:r>
            <a:r>
              <a:rPr lang="pl-PL" sz="2400" dirty="0"/>
              <a:t>zostały również dwie kampanie promujące działania edukacyjne PRGOK na łamach lokalnej prasy, radia </a:t>
            </a:r>
            <a:r>
              <a:rPr lang="pl-PL" sz="2400" dirty="0" smtClean="0"/>
              <a:t>i </a:t>
            </a:r>
            <a:r>
              <a:rPr lang="pl-PL" sz="2400" dirty="0"/>
              <a:t>portali internetowych.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Ich </a:t>
            </a:r>
            <a:r>
              <a:rPr lang="pl-PL" sz="2400" dirty="0"/>
              <a:t>celem było uświadomienie mieszkańcom potrzeby segregacji oraz skali działań edukacyjnych prowadzonych przez Związek dla ochrony środowiska i zasobów naturalnych. </a:t>
            </a:r>
          </a:p>
          <a:p>
            <a:pPr marL="0" indent="0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9106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27384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B48A-F5D3-4BD8-8D9F-9F7FB274B7E3}" type="slidenum">
              <a:rPr lang="pl-PL" smtClean="0"/>
              <a:t>2</a:t>
            </a:fld>
            <a:endParaRPr lang="pl-PL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pl-PL" sz="18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pl-PL" sz="1800" dirty="0"/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Zygmunt </a:t>
            </a:r>
            <a:r>
              <a:rPr lang="pl-PL" sz="2800" dirty="0" err="1"/>
              <a:t>Jasiecki</a:t>
            </a:r>
            <a:r>
              <a:rPr lang="pl-PL" sz="2800" dirty="0"/>
              <a:t> – Przewodniczący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Andrzej Karol Gawłowski – Zastępca Przewodniczącego (do 31 lipca 2015 roku)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Małgorzata </a:t>
            </a:r>
            <a:r>
              <a:rPr lang="pl-PL" sz="2800" dirty="0" err="1"/>
              <a:t>Sypuła</a:t>
            </a:r>
            <a:r>
              <a:rPr lang="pl-PL" sz="2800" dirty="0"/>
              <a:t> – Zastępca Przewodniczącego (od 1 sierpnia 2015 roku)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Bogusława Jagodzińska, burmistrz Wyrzyska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Jacek Bogusławski, radny Rady Miasta Piły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Piotr Wojtiuk, burmistrz Jastrowia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Elżbieta Rybarczyk, burmistrz Wielenia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059832" y="33265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ZARZĄD ZWIĄZKU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81052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DZIAŁALNOŚĆ EDUKACYJNA </a:t>
            </a:r>
          </a:p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I INFORMACYJNA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611560" y="1556792"/>
            <a:ext cx="7704856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2000" dirty="0" smtClean="0"/>
          </a:p>
          <a:p>
            <a:pPr marL="0" indent="0" algn="ctr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2400" dirty="0" smtClean="0"/>
              <a:t>Podsumowanie </a:t>
            </a:r>
            <a:r>
              <a:rPr lang="pl-PL" sz="2400" dirty="0"/>
              <a:t>kampanii odbyło się 10 czerwca 2015r. </a:t>
            </a:r>
            <a:br>
              <a:rPr lang="pl-PL" sz="2400" dirty="0"/>
            </a:br>
            <a:r>
              <a:rPr lang="pl-PL" sz="2400" dirty="0"/>
              <a:t>w Regionalnym Centrum Kultury w Pile. </a:t>
            </a:r>
          </a:p>
          <a:p>
            <a:pPr marL="0" indent="0" algn="ctr">
              <a:buNone/>
            </a:pPr>
            <a:r>
              <a:rPr lang="pl-PL" sz="2400" dirty="0"/>
              <a:t>Podczas uroczystości wręczone zostały nagrody i wyróżnienia dla laureatów i ich opiekunów. Uroczystość uświetnił występ Teatru </a:t>
            </a:r>
            <a:r>
              <a:rPr lang="pl-PL" sz="2400" dirty="0" err="1"/>
              <a:t>Kultureska</a:t>
            </a:r>
            <a:r>
              <a:rPr lang="pl-PL" sz="2400" dirty="0"/>
              <a:t> ze sztuką „Afera leśna”, podczas której mówiono o </a:t>
            </a:r>
            <a:r>
              <a:rPr lang="pl-PL" sz="2400" dirty="0" err="1"/>
              <a:t>nieśmieceniu</a:t>
            </a:r>
            <a:r>
              <a:rPr lang="pl-PL" sz="2400" dirty="0"/>
              <a:t> i segregacji. </a:t>
            </a:r>
          </a:p>
          <a:p>
            <a:pPr marL="0" indent="0" algn="ctr">
              <a:buNone/>
            </a:pPr>
            <a:r>
              <a:rPr lang="pl-PL" sz="2400" dirty="0"/>
              <a:t>Spektakl, na trzech przedstawieniach, obejrzało łącznie ponad 1000 dzieci z gmin członkowskich.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63449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195736" y="332656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DZIAŁALNOŚĆ EDUKACYJNA </a:t>
            </a:r>
          </a:p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I INFORMACYJNA – INNE DZIAŁANIA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395536" y="1988840"/>
            <a:ext cx="8280920" cy="4294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W 2015 roku dwukrotnie nagradzano ZM ,,PRGOK’’ za prowadzone działania edukacyjne:</a:t>
            </a:r>
          </a:p>
          <a:p>
            <a:pPr marL="0" indent="0" algn="just">
              <a:buNone/>
            </a:pPr>
            <a:r>
              <a:rPr lang="pl-PL" sz="2400" dirty="0"/>
              <a:t>- 22 września 2015 roku Zarząd Wojewódzkiego Funduszu Ochrony Środowiska w Poznaniu przyznał Związkowi – jako uczestnikowi</a:t>
            </a:r>
            <a:r>
              <a:rPr lang="pl-PL" sz="2400" u="sng" dirty="0">
                <a:solidFill>
                  <a:srgbClr val="FF0000"/>
                </a:solidFill>
              </a:rPr>
              <a:t> XVI edycji Konkursu o Puchar </a:t>
            </a:r>
            <a:r>
              <a:rPr lang="pl-PL" sz="2400" dirty="0">
                <a:solidFill>
                  <a:srgbClr val="FF0000"/>
                </a:solidFill>
              </a:rPr>
              <a:t>Recyklingu – nagrodę </a:t>
            </a:r>
            <a:r>
              <a:rPr lang="pl-PL" sz="2400" dirty="0" smtClean="0">
                <a:solidFill>
                  <a:srgbClr val="FF0000"/>
                </a:solidFill>
              </a:rPr>
              <a:t>finansową </a:t>
            </a:r>
            <a:r>
              <a:rPr lang="pl-PL" sz="2400" dirty="0"/>
              <a:t>(nagrodę wręczono podczas Targów Pol-Eko-System </a:t>
            </a:r>
            <a:r>
              <a:rPr lang="pl-PL" sz="2400" dirty="0" smtClean="0"/>
              <a:t>w </a:t>
            </a:r>
            <a:r>
              <a:rPr lang="pl-PL" sz="2400" dirty="0"/>
              <a:t>Poznaniu);</a:t>
            </a:r>
          </a:p>
          <a:p>
            <a:pPr marL="0" indent="0" algn="just">
              <a:buNone/>
            </a:pPr>
            <a:r>
              <a:rPr lang="pl-PL" sz="2400" dirty="0"/>
              <a:t>- 28 października 2015 roku kapituła konkursu </a:t>
            </a:r>
            <a:r>
              <a:rPr lang="pl-PL" sz="2400" u="sng" dirty="0">
                <a:solidFill>
                  <a:srgbClr val="FF0000"/>
                </a:solidFill>
              </a:rPr>
              <a:t>,,</a:t>
            </a:r>
            <a:r>
              <a:rPr lang="pl-PL" sz="2400" u="sng" dirty="0" err="1">
                <a:solidFill>
                  <a:srgbClr val="FF0000"/>
                </a:solidFill>
              </a:rPr>
              <a:t>EkoLaury</a:t>
            </a:r>
            <a:r>
              <a:rPr lang="pl-PL" sz="2400" u="sng" dirty="0">
                <a:solidFill>
                  <a:srgbClr val="FF0000"/>
                </a:solidFill>
              </a:rPr>
              <a:t> Polskiej Izby Ekologii’’ </a:t>
            </a:r>
            <a:r>
              <a:rPr lang="pl-PL" sz="2400" dirty="0"/>
              <a:t>przyznała Związkowi wyróżnienie w kategorii </a:t>
            </a:r>
            <a:r>
              <a:rPr lang="pl-PL" sz="2400" u="sng" dirty="0" smtClean="0">
                <a:solidFill>
                  <a:srgbClr val="FF0000"/>
                </a:solidFill>
              </a:rPr>
              <a:t>,,Edukacja </a:t>
            </a:r>
            <a:r>
              <a:rPr lang="pl-PL" sz="2400" u="sng" dirty="0">
                <a:solidFill>
                  <a:srgbClr val="FF0000"/>
                </a:solidFill>
              </a:rPr>
              <a:t>ekologiczna, ochrona przyrody’’.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7118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195736" y="33265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DZIAŁALNOŚĆ KONTROLNA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395536" y="1988840"/>
            <a:ext cx="8280920" cy="4294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/>
              <a:t>W II połowie </a:t>
            </a:r>
            <a:r>
              <a:rPr lang="pl-PL" sz="2400" dirty="0"/>
              <a:t>2015 </a:t>
            </a:r>
            <a:r>
              <a:rPr lang="pl-PL" sz="2400" dirty="0" smtClean="0"/>
              <a:t>roku Biuro Związku rozpoczęło działania kontrolne, które głównie skupiły się na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/>
              <a:t>ewidencji </a:t>
            </a:r>
            <a:r>
              <a:rPr lang="pl-PL" sz="2400" dirty="0"/>
              <a:t>punktów gromadzenia odpadów na terenie miasta Piły w zabudowie wielorodzinnej</a:t>
            </a:r>
            <a:r>
              <a:rPr lang="pl-PL" sz="2400" dirty="0" smtClean="0"/>
              <a:t>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/>
              <a:t>kontroli osób fizycznych będących </a:t>
            </a:r>
            <a:r>
              <a:rPr lang="pl-PL" sz="2400" dirty="0"/>
              <a:t>właścicielami nieruchomości pod kątem przestrzegania zasad selektywnej zbiórki odpadów </a:t>
            </a:r>
            <a:r>
              <a:rPr lang="pl-PL" sz="2400" dirty="0" smtClean="0"/>
              <a:t>komunalnych,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k</a:t>
            </a:r>
            <a:r>
              <a:rPr lang="pl-PL" sz="2400" dirty="0" smtClean="0"/>
              <a:t>ontroli </a:t>
            </a:r>
            <a:r>
              <a:rPr lang="pl-PL" sz="2400" dirty="0"/>
              <a:t>operatora </a:t>
            </a:r>
            <a:r>
              <a:rPr lang="pl-PL" sz="2400" dirty="0" smtClean="0"/>
              <a:t>systemu w </a:t>
            </a:r>
            <a:r>
              <a:rPr lang="pl-PL" sz="2400" dirty="0"/>
              <a:t>zakresie poprawności świadczenia usług na terenie Związku </a:t>
            </a:r>
            <a:r>
              <a:rPr lang="pl-PL" sz="2400" dirty="0" smtClean="0"/>
              <a:t>Międzygminnego PRGOK, zgodnie </a:t>
            </a:r>
            <a:r>
              <a:rPr lang="pl-PL" sz="2400" dirty="0"/>
              <a:t>z zawartą </a:t>
            </a:r>
            <a:r>
              <a:rPr lang="pl-PL" sz="2400" dirty="0" smtClean="0"/>
              <a:t>umową. 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3185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81052" y="33265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PODSUMOWANIE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611560" y="1484784"/>
            <a:ext cx="7704856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pl-PL" sz="2400" b="1" dirty="0" smtClean="0"/>
              <a:t>Wnioski płynące z działań w 2015 roku:</a:t>
            </a:r>
          </a:p>
          <a:p>
            <a:pPr marL="0" lvl="0" indent="0" algn="just">
              <a:buNone/>
            </a:pPr>
            <a:endParaRPr lang="pl-PL" sz="2400" dirty="0" smtClean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200" dirty="0"/>
              <a:t>wysoko należy ocenić poziom wnoszenia opłat za gospodarowanie odpadami oraz skuteczność podejmowanych przez Związek działań dyscyplinujących i upominawczych 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200" dirty="0" smtClean="0"/>
              <a:t>prawidłowo </a:t>
            </a:r>
            <a:r>
              <a:rPr lang="pl-PL" sz="2200" dirty="0"/>
              <a:t>jest realizowana gospodarka finansowa Związku, pozwalająca na kumulowanie środków finansowych pochodzących ze zrealizowanych wpłat opłaty, niezbędna dla realizacji przyszłych celów inwestycyjnych systemu gospodarki odpadami;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200" dirty="0"/>
              <a:t>konieczne jest wzmożenie działań </a:t>
            </a:r>
            <a:r>
              <a:rPr lang="pl-PL" sz="2200" dirty="0" smtClean="0"/>
              <a:t>kontrolnych, </a:t>
            </a:r>
            <a:r>
              <a:rPr lang="pl-PL" sz="2200" dirty="0"/>
              <a:t>p</a:t>
            </a:r>
            <a:r>
              <a:rPr lang="pl-PL" sz="2200" dirty="0" smtClean="0"/>
              <a:t>rzede </a:t>
            </a:r>
            <a:r>
              <a:rPr lang="pl-PL" sz="2200" dirty="0"/>
              <a:t>wszystkim operatora sytemu, koncentrując się na dwóch aspektach: prawidłowości realizacji usług objętych zawartą umową, oraz prawidłowości zagospodarowania odpadów odebranych z nieruchomości objętych </a:t>
            </a:r>
            <a:r>
              <a:rPr lang="pl-PL" sz="2200" dirty="0" smtClean="0"/>
              <a:t>systemem; </a:t>
            </a:r>
          </a:p>
          <a:p>
            <a:pPr marL="0" lvl="0" indent="0" algn="just">
              <a:buNone/>
            </a:pPr>
            <a:endParaRPr lang="pl-PL" sz="2400" dirty="0"/>
          </a:p>
          <a:p>
            <a:pPr lvl="0"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8670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581052" y="33265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PODSUMOWANIE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179512" y="1844824"/>
            <a:ext cx="878497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Wingdings" panose="05000000000000000000" pitchFamily="2" charset="2"/>
              <a:buChar char="ü"/>
            </a:pPr>
            <a:endParaRPr lang="pl-PL" sz="2000" dirty="0" smtClean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000" dirty="0" smtClean="0"/>
              <a:t>W </a:t>
            </a:r>
            <a:r>
              <a:rPr lang="pl-PL" sz="2000" dirty="0"/>
              <a:t>dalszym etapie konieczne wydają się być również działania kontrole innych podmiotów wpisanych do rejestru działalności regulowanej, w celu ustalenia czy spełniają kryteria niezbędne do uzyskania wpisu. Szczególnej kontroli należy poddać nieruchomości zamieszkałe oraz niezamieszkałe, a </a:t>
            </a:r>
            <a:r>
              <a:rPr lang="pl-PL" sz="2000" dirty="0" smtClean="0"/>
              <a:t>także nieruchomości </a:t>
            </a:r>
            <a:r>
              <a:rPr lang="pl-PL" sz="2000" dirty="0"/>
              <a:t>używane w celach rekreacyjnych </a:t>
            </a:r>
            <a:r>
              <a:rPr lang="pl-PL" sz="2000" dirty="0" smtClean="0"/>
              <a:t>w </a:t>
            </a:r>
            <a:r>
              <a:rPr lang="pl-PL" sz="2000" dirty="0"/>
              <a:t>zakresie złożonych deklaracji, zamieszkałej liczby osób oraz wytwarzanych </a:t>
            </a:r>
            <a:r>
              <a:rPr lang="pl-PL" sz="2000" dirty="0" smtClean="0"/>
              <a:t>odpadów;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 smtClean="0"/>
              <a:t>należy </a:t>
            </a:r>
            <a:r>
              <a:rPr lang="pl-PL" sz="2000" dirty="0"/>
              <a:t>kontynuować wszelkie działania edukacyjne </a:t>
            </a:r>
            <a:r>
              <a:rPr lang="pl-PL" sz="2000" dirty="0" smtClean="0"/>
              <a:t>i informacyjne;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ależy przyspieszyć </a:t>
            </a:r>
            <a:r>
              <a:rPr lang="pl-PL" sz="2000" dirty="0"/>
              <a:t>działania zmierzające do jak najszybszego wybudowania </a:t>
            </a:r>
            <a:r>
              <a:rPr lang="pl-PL" sz="2000" dirty="0" smtClean="0"/>
              <a:t>PSZOK na </a:t>
            </a:r>
            <a:r>
              <a:rPr lang="pl-PL" sz="2000" dirty="0"/>
              <a:t>terenie Gmin należących do Związku Międzygminnego.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lvl="0">
              <a:buFont typeface="Wingdings" panose="05000000000000000000" pitchFamily="2" charset="2"/>
              <a:buChar char="ü"/>
            </a:pPr>
            <a:endParaRPr lang="pl-PL" sz="2400" dirty="0"/>
          </a:p>
          <a:p>
            <a:pPr lvl="0"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965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1"/>
          <p:cNvSpPr txBox="1">
            <a:spLocks/>
          </p:cNvSpPr>
          <p:nvPr/>
        </p:nvSpPr>
        <p:spPr>
          <a:xfrm>
            <a:off x="611560" y="1556792"/>
            <a:ext cx="770485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endParaRPr lang="pl-PL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DZIĘKUJĘ </a:t>
            </a:r>
            <a:r>
              <a:rPr lang="pl-PL" sz="3600" b="1" dirty="0">
                <a:solidFill>
                  <a:schemeClr val="accent3">
                    <a:lumMod val="75000"/>
                  </a:schemeClr>
                </a:solidFill>
              </a:rPr>
              <a:t>ZA UWAGĘ</a:t>
            </a:r>
          </a:p>
          <a:p>
            <a:pPr marL="0" lvl="0" indent="0" algn="ctr">
              <a:buNone/>
            </a:pP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pl-PL" sz="2400" b="1" i="1" dirty="0"/>
              <a:t>ZYGMUNT JASIECKI</a:t>
            </a:r>
          </a:p>
          <a:p>
            <a:pPr marL="0" lvl="0" indent="0" algn="ctr">
              <a:buNone/>
            </a:pPr>
            <a:r>
              <a:rPr lang="pl-PL" sz="2400" b="1" i="1" dirty="0"/>
              <a:t>PRZEWODNICZĄCY ZARZĄDU </a:t>
            </a:r>
          </a:p>
          <a:p>
            <a:pPr marL="0" lvl="0" indent="0" algn="ctr">
              <a:buNone/>
            </a:pPr>
            <a:r>
              <a:rPr lang="pl-PL" sz="2400" b="1" i="1" dirty="0"/>
              <a:t>ZWIĄZKU MIĘDZYGMINNEGO PRGOK</a:t>
            </a:r>
          </a:p>
          <a:p>
            <a:pPr marL="0" lvl="0" indent="0" algn="just">
              <a:buNone/>
            </a:pP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8371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B48A-F5D3-4BD8-8D9F-9F7FB274B7E3}" type="slidenum">
              <a:rPr lang="pl-PL" smtClean="0"/>
              <a:t>3</a:t>
            </a:fld>
            <a:endParaRPr lang="pl-PL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pl-PL" sz="1800" dirty="0" smtClean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pl-PL" sz="1800" dirty="0"/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Marek </a:t>
            </a:r>
            <a:r>
              <a:rPr lang="pl-PL" sz="2800" dirty="0" err="1"/>
              <a:t>Tchórzka</a:t>
            </a:r>
            <a:r>
              <a:rPr lang="pl-PL" sz="2800" dirty="0"/>
              <a:t> – Przewodniczący Komisji, wójt gminy Drawsko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Elżbieta </a:t>
            </a:r>
            <a:r>
              <a:rPr lang="pl-PL" sz="2800" dirty="0" err="1"/>
              <a:t>Sieg</a:t>
            </a:r>
            <a:r>
              <a:rPr lang="pl-PL" sz="2800" dirty="0"/>
              <a:t> - Zastępca Przewodniczącego Komisji, </a:t>
            </a:r>
            <a:r>
              <a:rPr lang="pl-PL" sz="2800" dirty="0" smtClean="0"/>
              <a:t>przedstawiciel Gminy Piła</a:t>
            </a:r>
            <a:endParaRPr lang="pl-PL" sz="2800" dirty="0"/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Marek Madej - burmistrz miasta i gminy Wysoka.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059832" y="33265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KOMISJA REWIZYJNA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280237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203848" y="33265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POSIEDZENIA STATYSTYKA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317155"/>
              </p:ext>
            </p:extLst>
          </p:nvPr>
        </p:nvGraphicFramePr>
        <p:xfrm>
          <a:off x="1259632" y="2636912"/>
          <a:ext cx="7056784" cy="192024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872208"/>
                <a:gridCol w="1584176"/>
                <a:gridCol w="1440160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ZGROMADZENIE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ZARZĄD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KOMISJA REWIZYJNA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PRZEWODNICZĄCY ZARZĄDU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 POSIEDZEŃ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 </a:t>
                      </a:r>
                    </a:p>
                    <a:p>
                      <a:pPr algn="ctr"/>
                      <a:r>
                        <a:rPr lang="pl-PL" dirty="0" smtClean="0"/>
                        <a:t>POSIEDZEŃ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POSIEDZENIE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36 </a:t>
                      </a:r>
                    </a:p>
                    <a:p>
                      <a:pPr algn="ctr"/>
                      <a:r>
                        <a:rPr lang="pl-PL" dirty="0" smtClean="0"/>
                        <a:t>ZARZĄDZEŃ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32 UCHWAŁY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25 UCHWAŁ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KONTROLA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1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491880" y="33265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SYSTEM GOSPODARKI ODPADAMI W 2015 ROKU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pl-PL" sz="1800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323528" y="1700808"/>
            <a:ext cx="4536504" cy="48245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b="1" dirty="0" smtClean="0"/>
              <a:t>Aktualni uczestnicy Związku 14 gmin:</a:t>
            </a:r>
            <a:r>
              <a:rPr lang="pl-PL" sz="2400" b="1" dirty="0"/>
              <a:t> </a:t>
            </a:r>
            <a:endParaRPr lang="pl-PL" sz="2400" b="1" dirty="0" smtClean="0"/>
          </a:p>
          <a:p>
            <a:r>
              <a:rPr lang="pl-PL" sz="2400" dirty="0" smtClean="0"/>
              <a:t>Białośliwie</a:t>
            </a:r>
          </a:p>
          <a:p>
            <a:r>
              <a:rPr lang="pl-PL" sz="2400" dirty="0" smtClean="0"/>
              <a:t>Kaczory</a:t>
            </a:r>
          </a:p>
          <a:p>
            <a:r>
              <a:rPr lang="pl-PL" sz="2400" dirty="0" smtClean="0"/>
              <a:t>Miasteczko Krajeńskie</a:t>
            </a:r>
          </a:p>
          <a:p>
            <a:r>
              <a:rPr lang="pl-PL" sz="2400" dirty="0" smtClean="0"/>
              <a:t>Piła</a:t>
            </a:r>
          </a:p>
          <a:p>
            <a:r>
              <a:rPr lang="pl-PL" sz="2400" dirty="0" smtClean="0"/>
              <a:t>Ujście</a:t>
            </a:r>
          </a:p>
          <a:p>
            <a:r>
              <a:rPr lang="pl-PL" sz="2400" dirty="0" smtClean="0"/>
              <a:t>Wyrzysk </a:t>
            </a:r>
          </a:p>
          <a:p>
            <a:r>
              <a:rPr lang="pl-PL" sz="2400" dirty="0" smtClean="0"/>
              <a:t>Wysoka</a:t>
            </a:r>
          </a:p>
          <a:p>
            <a:r>
              <a:rPr lang="pl-PL" sz="2400" dirty="0" smtClean="0"/>
              <a:t>Czarnków </a:t>
            </a:r>
          </a:p>
          <a:p>
            <a:r>
              <a:rPr lang="pl-PL" sz="2400" dirty="0" smtClean="0"/>
              <a:t>Drawsko</a:t>
            </a:r>
          </a:p>
          <a:p>
            <a:r>
              <a:rPr lang="pl-PL" sz="2400" dirty="0" smtClean="0"/>
              <a:t>Krzyż Wielkopolski</a:t>
            </a:r>
          </a:p>
          <a:p>
            <a:r>
              <a:rPr lang="pl-PL" sz="2400" dirty="0" smtClean="0"/>
              <a:t>Wieleń</a:t>
            </a:r>
          </a:p>
          <a:p>
            <a:r>
              <a:rPr lang="pl-PL" sz="2400" dirty="0" smtClean="0"/>
              <a:t>Jastrowie </a:t>
            </a:r>
          </a:p>
          <a:p>
            <a:r>
              <a:rPr lang="pl-PL" sz="2400" dirty="0" smtClean="0"/>
              <a:t>Krajenka</a:t>
            </a:r>
          </a:p>
          <a:p>
            <a:r>
              <a:rPr lang="pl-PL" sz="2400" dirty="0" smtClean="0"/>
              <a:t>Okonek</a:t>
            </a:r>
            <a:endParaRPr lang="pl-PL" sz="2400" dirty="0"/>
          </a:p>
        </p:txBody>
      </p:sp>
      <p:sp>
        <p:nvSpPr>
          <p:cNvPr id="8" name="Symbol zastępczy zawartości 1"/>
          <p:cNvSpPr txBox="1">
            <a:spLocks/>
          </p:cNvSpPr>
          <p:nvPr/>
        </p:nvSpPr>
        <p:spPr>
          <a:xfrm>
            <a:off x="4371476" y="1412776"/>
            <a:ext cx="4771255" cy="3528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+mj-lt"/>
              <a:buAutoNum type="arabicPeriod"/>
            </a:pPr>
            <a:endParaRPr lang="pl-PL" sz="2400" dirty="0"/>
          </a:p>
          <a:p>
            <a:pPr marL="0" indent="0" algn="ctr">
              <a:buNone/>
            </a:pPr>
            <a:r>
              <a:rPr lang="pl-PL" sz="2400" b="1" dirty="0" smtClean="0"/>
              <a:t>Dane liczbowe</a:t>
            </a:r>
          </a:p>
          <a:p>
            <a:pPr marL="0" indent="0" algn="ctr">
              <a:buNone/>
            </a:pPr>
            <a:endParaRPr lang="pl-PL" sz="2400" b="1" dirty="0" smtClean="0"/>
          </a:p>
          <a:p>
            <a:r>
              <a:rPr lang="pl-PL" sz="2400" dirty="0" smtClean="0"/>
              <a:t>Ludność: </a:t>
            </a:r>
            <a:r>
              <a:rPr lang="pl-PL" sz="2400" b="1" dirty="0">
                <a:solidFill>
                  <a:srgbClr val="FF0000"/>
                </a:solidFill>
              </a:rPr>
              <a:t>152 853 </a:t>
            </a:r>
            <a:endParaRPr lang="pl-PL" sz="2400" b="1" dirty="0" smtClean="0">
              <a:solidFill>
                <a:srgbClr val="FF0000"/>
              </a:solidFill>
            </a:endParaRPr>
          </a:p>
          <a:p>
            <a:r>
              <a:rPr lang="pl-PL" sz="2400" dirty="0" smtClean="0"/>
              <a:t>Ilość nieruchomości: </a:t>
            </a:r>
            <a:r>
              <a:rPr lang="pl-PL" sz="2400" b="1" dirty="0" smtClean="0">
                <a:solidFill>
                  <a:srgbClr val="FF0000"/>
                </a:solidFill>
              </a:rPr>
              <a:t>34 777</a:t>
            </a:r>
          </a:p>
          <a:p>
            <a:r>
              <a:rPr lang="pl-PL" sz="2400" dirty="0" smtClean="0"/>
              <a:t>Ilość odpadów: </a:t>
            </a:r>
            <a:r>
              <a:rPr lang="pl-PL" sz="2300" b="1" dirty="0">
                <a:solidFill>
                  <a:srgbClr val="FF0000"/>
                </a:solidFill>
              </a:rPr>
              <a:t>53 250</a:t>
            </a:r>
            <a:r>
              <a:rPr lang="pl-PL" sz="3100" b="1" dirty="0" smtClean="0">
                <a:solidFill>
                  <a:srgbClr val="FF0000"/>
                </a:solidFill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</a:rPr>
              <a:t>ton</a:t>
            </a:r>
          </a:p>
          <a:p>
            <a:r>
              <a:rPr lang="pl-PL" sz="2400" dirty="0" smtClean="0"/>
              <a:t>(</a:t>
            </a:r>
            <a:r>
              <a:rPr lang="pl-PL" sz="2400" b="1" dirty="0" smtClean="0">
                <a:solidFill>
                  <a:srgbClr val="FF0000"/>
                </a:solidFill>
              </a:rPr>
              <a:t>85,8% </a:t>
            </a:r>
            <a:r>
              <a:rPr lang="pl-PL" sz="2400" dirty="0" smtClean="0"/>
              <a:t>to odpady zmieszane, </a:t>
            </a:r>
            <a:r>
              <a:rPr lang="pl-PL" sz="2400" b="1" dirty="0" smtClean="0">
                <a:solidFill>
                  <a:srgbClr val="FF0000"/>
                </a:solidFill>
              </a:rPr>
              <a:t>14,2% </a:t>
            </a:r>
            <a:r>
              <a:rPr lang="pl-PL" sz="2400" dirty="0" smtClean="0"/>
              <a:t>stanowią odpady selektywnie zebrane)</a:t>
            </a:r>
          </a:p>
          <a:p>
            <a:r>
              <a:rPr lang="pl-PL" sz="2400" dirty="0" smtClean="0"/>
              <a:t>Wskaźnik wytwarzanych odpadów per capita: </a:t>
            </a:r>
            <a:r>
              <a:rPr lang="pl-PL" sz="2400" b="1" dirty="0" smtClean="0">
                <a:solidFill>
                  <a:srgbClr val="FF0000"/>
                </a:solidFill>
              </a:rPr>
              <a:t>351 kg/rok </a:t>
            </a:r>
          </a:p>
          <a:p>
            <a:r>
              <a:rPr lang="pl-PL" sz="2400" dirty="0" smtClean="0"/>
              <a:t>(w tym 50 kg/rok stanowią odpady selektywnie zebrane)</a:t>
            </a:r>
          </a:p>
          <a:p>
            <a:pPr marL="0" indent="0" algn="ctr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38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491880" y="33265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SYSTEM GOSPODARKI ODPADAMI - POJEMNIKI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2000" dirty="0"/>
          </a:p>
        </p:txBody>
      </p:sp>
      <p:sp>
        <p:nvSpPr>
          <p:cNvPr id="8" name="Symbol zastępczy zawartości 1"/>
          <p:cNvSpPr txBox="1">
            <a:spLocks/>
          </p:cNvSpPr>
          <p:nvPr/>
        </p:nvSpPr>
        <p:spPr>
          <a:xfrm>
            <a:off x="374848" y="20573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b="1" dirty="0" smtClean="0"/>
              <a:t>Z danych operatora na dzień </a:t>
            </a:r>
            <a:r>
              <a:rPr lang="pl-PL" sz="2400" b="1" u="sng" dirty="0" smtClean="0"/>
              <a:t>31.12.2015</a:t>
            </a:r>
            <a:r>
              <a:rPr lang="pl-PL" sz="2400" b="1" dirty="0" smtClean="0"/>
              <a:t> roku:</a:t>
            </a:r>
          </a:p>
          <a:p>
            <a:r>
              <a:rPr lang="pl-PL" sz="2400" dirty="0" smtClean="0"/>
              <a:t>Ilość pojemników ogółem -  </a:t>
            </a:r>
            <a:r>
              <a:rPr lang="pl-PL" sz="2400" b="1" dirty="0" smtClean="0">
                <a:solidFill>
                  <a:srgbClr val="FF0000"/>
                </a:solidFill>
              </a:rPr>
              <a:t>65 633 szt. </a:t>
            </a:r>
            <a:r>
              <a:rPr lang="pl-PL" sz="2400" dirty="0" smtClean="0"/>
              <a:t>w tym:</a:t>
            </a:r>
          </a:p>
          <a:p>
            <a:pPr lvl="1"/>
            <a:r>
              <a:rPr lang="pl-PL" sz="2000" dirty="0" smtClean="0"/>
              <a:t>Na odpady zmieszane: </a:t>
            </a:r>
            <a:r>
              <a:rPr lang="pl-PL" sz="2000" b="1" dirty="0">
                <a:solidFill>
                  <a:srgbClr val="FF0000"/>
                </a:solidFill>
              </a:rPr>
              <a:t>59 892 </a:t>
            </a:r>
            <a:r>
              <a:rPr lang="pl-PL" sz="2000" b="1" dirty="0" smtClean="0"/>
              <a:t>szt. w tym: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Zabudowa jednorodzinna: </a:t>
            </a:r>
            <a:r>
              <a:rPr lang="pl-PL" sz="2000" b="1" dirty="0" smtClean="0">
                <a:solidFill>
                  <a:srgbClr val="FF0000"/>
                </a:solidFill>
              </a:rPr>
              <a:t>42 213szt</a:t>
            </a:r>
            <a:r>
              <a:rPr lang="pl-PL" sz="2000" b="1" dirty="0">
                <a:solidFill>
                  <a:srgbClr val="FF0000"/>
                </a:solidFill>
              </a:rPr>
              <a:t>. </a:t>
            </a:r>
            <a:endParaRPr lang="pl-PL" sz="2000" b="1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Zabudowa wielorodzinna: </a:t>
            </a:r>
            <a:r>
              <a:rPr lang="pl-PL" sz="2000" b="1" dirty="0" smtClean="0">
                <a:solidFill>
                  <a:srgbClr val="FF0000"/>
                </a:solidFill>
              </a:rPr>
              <a:t>4 546 szt</a:t>
            </a:r>
            <a:r>
              <a:rPr lang="pl-PL" sz="2000" b="1" dirty="0">
                <a:solidFill>
                  <a:srgbClr val="FF0000"/>
                </a:solidFill>
              </a:rPr>
              <a:t>. </a:t>
            </a:r>
            <a:endParaRPr lang="pl-PL" sz="20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 smtClean="0"/>
              <a:t>Nieruchomości niezamieszkałe: </a:t>
            </a:r>
            <a:r>
              <a:rPr lang="pl-PL" sz="2000" b="1" dirty="0">
                <a:solidFill>
                  <a:srgbClr val="FF0000"/>
                </a:solidFill>
              </a:rPr>
              <a:t>13 133 </a:t>
            </a:r>
            <a:r>
              <a:rPr lang="pl-PL" sz="2000" b="1" dirty="0" smtClean="0">
                <a:solidFill>
                  <a:srgbClr val="FF0000"/>
                </a:solidFill>
              </a:rPr>
              <a:t>szt.</a:t>
            </a:r>
          </a:p>
          <a:p>
            <a:pPr lvl="1"/>
            <a:r>
              <a:rPr lang="pl-PL" sz="2000" dirty="0"/>
              <a:t>Do selektywnej zbiórki: </a:t>
            </a:r>
            <a:r>
              <a:rPr lang="pl-PL" sz="2000" b="1" dirty="0">
                <a:solidFill>
                  <a:srgbClr val="FF0000"/>
                </a:solidFill>
              </a:rPr>
              <a:t>5 741 </a:t>
            </a:r>
            <a:r>
              <a:rPr lang="pl-PL" sz="2000" b="1" dirty="0"/>
              <a:t>szt. w</a:t>
            </a:r>
            <a:r>
              <a:rPr lang="pl-PL" sz="2000" b="1" dirty="0" smtClean="0"/>
              <a:t> tym: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/>
              <a:t>Zabudowa jednorodzinna: </a:t>
            </a:r>
            <a:r>
              <a:rPr lang="pl-PL" sz="2000" b="1" dirty="0" smtClean="0">
                <a:solidFill>
                  <a:srgbClr val="FF0000"/>
                </a:solidFill>
              </a:rPr>
              <a:t>0 szt. </a:t>
            </a:r>
            <a:endParaRPr lang="pl-PL" sz="2000" b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/>
              <a:t>Zabudowa wielorodzinna: </a:t>
            </a:r>
            <a:r>
              <a:rPr lang="pl-PL" sz="2000" b="1" dirty="0" smtClean="0">
                <a:solidFill>
                  <a:srgbClr val="FF0000"/>
                </a:solidFill>
              </a:rPr>
              <a:t>2 168 szt</a:t>
            </a:r>
            <a:r>
              <a:rPr lang="pl-PL" sz="2000" b="1" dirty="0">
                <a:solidFill>
                  <a:srgbClr val="FF0000"/>
                </a:solidFill>
              </a:rPr>
              <a:t>. </a:t>
            </a:r>
            <a:endParaRPr lang="pl-PL" sz="20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/>
              <a:t>Nieruchomości niezamieszkałe: </a:t>
            </a:r>
            <a:r>
              <a:rPr lang="pl-PL" sz="2000" b="1" dirty="0" smtClean="0">
                <a:solidFill>
                  <a:srgbClr val="FF0000"/>
                </a:solidFill>
              </a:rPr>
              <a:t>3 573 szt.</a:t>
            </a:r>
            <a:endParaRPr lang="pl-PL" sz="2000" dirty="0" smtClean="0">
              <a:solidFill>
                <a:srgbClr val="FF0000"/>
              </a:solidFill>
            </a:endParaRPr>
          </a:p>
          <a:p>
            <a:pPr lvl="1"/>
            <a:r>
              <a:rPr lang="pl-PL" sz="2000" dirty="0" smtClean="0"/>
              <a:t>Śr. litraż (zmieszane): </a:t>
            </a:r>
            <a:r>
              <a:rPr lang="pl-PL" sz="2000" b="1" dirty="0" smtClean="0"/>
              <a:t>252 litrów</a:t>
            </a:r>
          </a:p>
          <a:p>
            <a:pPr lvl="1"/>
            <a:r>
              <a:rPr lang="pl-PL" sz="2000" dirty="0" smtClean="0"/>
              <a:t>Śr</a:t>
            </a:r>
            <a:r>
              <a:rPr lang="pl-PL" sz="2000" dirty="0"/>
              <a:t>. litraż </a:t>
            </a:r>
            <a:r>
              <a:rPr lang="pl-PL" sz="2000" dirty="0" smtClean="0"/>
              <a:t>(selektywna): </a:t>
            </a:r>
            <a:r>
              <a:rPr lang="pl-PL" sz="2000" b="1" dirty="0" smtClean="0"/>
              <a:t>599 litrów</a:t>
            </a:r>
            <a:endParaRPr lang="pl-PL" sz="2000" b="1" dirty="0"/>
          </a:p>
          <a:p>
            <a:pPr marL="0" indent="0" algn="ctr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7106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491880" y="33265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SYSTEM GOSPODARKI ODPADAMI - WORKI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374848" y="20573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b="1" dirty="0" smtClean="0"/>
              <a:t>Z danych operatora na dzień </a:t>
            </a:r>
            <a:r>
              <a:rPr lang="pl-PL" sz="2400" b="1" u="sng" dirty="0" smtClean="0"/>
              <a:t>31.12.2015</a:t>
            </a:r>
            <a:r>
              <a:rPr lang="pl-PL" sz="2400" b="1" dirty="0" smtClean="0"/>
              <a:t> roku:</a:t>
            </a:r>
          </a:p>
          <a:p>
            <a:r>
              <a:rPr lang="pl-PL" sz="2200" dirty="0" smtClean="0"/>
              <a:t>Ilość wydanych worków ogółem: </a:t>
            </a:r>
            <a:r>
              <a:rPr lang="pl-PL" sz="2400" b="1" dirty="0">
                <a:solidFill>
                  <a:srgbClr val="FF0000"/>
                </a:solidFill>
              </a:rPr>
              <a:t>559 200 </a:t>
            </a:r>
            <a:r>
              <a:rPr lang="pl-PL" sz="2200" dirty="0" smtClean="0">
                <a:solidFill>
                  <a:srgbClr val="FF0000"/>
                </a:solidFill>
              </a:rPr>
              <a:t>szt.</a:t>
            </a:r>
          </a:p>
          <a:p>
            <a:r>
              <a:rPr lang="pl-PL" sz="2200" dirty="0" smtClean="0"/>
              <a:t>11 046 nieruchomości zadeklarowało selektywną zbiórkę</a:t>
            </a:r>
            <a:endParaRPr lang="pl-PL" sz="2200" dirty="0"/>
          </a:p>
          <a:p>
            <a:r>
              <a:rPr lang="pl-PL" sz="2200" dirty="0" smtClean="0"/>
              <a:t>Na 1 nieruchomość rozdysponowano </a:t>
            </a:r>
            <a:r>
              <a:rPr lang="pl-PL" sz="2200" b="1" dirty="0" smtClean="0">
                <a:solidFill>
                  <a:srgbClr val="FF0000"/>
                </a:solidFill>
              </a:rPr>
              <a:t>50,9 worka</a:t>
            </a:r>
            <a:r>
              <a:rPr lang="pl-PL" sz="2200" dirty="0" smtClean="0">
                <a:solidFill>
                  <a:srgbClr val="FF0000"/>
                </a:solidFill>
              </a:rPr>
              <a:t>,  </a:t>
            </a:r>
            <a:r>
              <a:rPr lang="pl-PL" sz="2200" dirty="0" smtClean="0"/>
              <a:t>w tym:</a:t>
            </a:r>
          </a:p>
          <a:p>
            <a:pPr lvl="1"/>
            <a:r>
              <a:rPr lang="pl-PL" sz="2000" dirty="0" smtClean="0"/>
              <a:t>26,5 – odpady z tworzywa sztucznego i metali</a:t>
            </a:r>
          </a:p>
          <a:p>
            <a:pPr lvl="1"/>
            <a:r>
              <a:rPr lang="pl-PL" sz="2000" dirty="0" smtClean="0"/>
              <a:t>9,8 – odpady szklane</a:t>
            </a:r>
          </a:p>
          <a:p>
            <a:pPr lvl="1"/>
            <a:r>
              <a:rPr lang="pl-PL" sz="2000" dirty="0" smtClean="0"/>
              <a:t>8,7 – odpady biodegradowalne</a:t>
            </a:r>
          </a:p>
          <a:p>
            <a:pPr lvl="1"/>
            <a:r>
              <a:rPr lang="pl-PL" sz="2000" dirty="0" smtClean="0"/>
              <a:t>5,4 – odpady z papieru</a:t>
            </a:r>
          </a:p>
          <a:p>
            <a:pPr marL="0" indent="0" algn="ctr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6799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37" y="27384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491880" y="33265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SYSTEM GOSPODARKI ODPADAMI - DEKLARACJE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374848" y="20573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b="1" dirty="0" smtClean="0"/>
              <a:t>W 2015 roku do systemu wprowadzono </a:t>
            </a:r>
            <a:r>
              <a:rPr lang="pl-PL" sz="2400" b="1" dirty="0" smtClean="0">
                <a:solidFill>
                  <a:srgbClr val="FF0000"/>
                </a:solidFill>
              </a:rPr>
              <a:t>12 315 </a:t>
            </a:r>
            <a:r>
              <a:rPr lang="pl-PL" sz="2400" b="1" dirty="0" smtClean="0"/>
              <a:t>deklaracji;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b="1" dirty="0" smtClean="0"/>
              <a:t>Wysłano </a:t>
            </a:r>
            <a:r>
              <a:rPr lang="pl-PL" sz="2400" b="1" dirty="0" smtClean="0">
                <a:solidFill>
                  <a:srgbClr val="FF0000"/>
                </a:solidFill>
              </a:rPr>
              <a:t>5 033 </a:t>
            </a:r>
            <a:r>
              <a:rPr lang="pl-PL" sz="2400" b="1" dirty="0" smtClean="0"/>
              <a:t>wezwań, w tym:</a:t>
            </a:r>
          </a:p>
          <a:p>
            <a:pPr marL="0" indent="0" algn="just">
              <a:buNone/>
            </a:pPr>
            <a:endParaRPr lang="pl-PL" sz="240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b="1" dirty="0"/>
              <a:t>w</a:t>
            </a:r>
            <a:r>
              <a:rPr lang="pl-PL" sz="2400" b="1" dirty="0" smtClean="0"/>
              <a:t>ezwania do złożenia deklaracji - </a:t>
            </a:r>
            <a:r>
              <a:rPr lang="pl-PL" sz="2400" b="1" dirty="0" smtClean="0">
                <a:solidFill>
                  <a:srgbClr val="FF0000"/>
                </a:solidFill>
              </a:rPr>
              <a:t>2 514 szt.</a:t>
            </a:r>
            <a:r>
              <a:rPr lang="pl-PL" sz="2400" b="1" dirty="0" smtClean="0"/>
              <a:t>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b="1" dirty="0" smtClean="0"/>
              <a:t>wezwania</a:t>
            </a:r>
            <a:r>
              <a:rPr lang="pl-PL" sz="2400" b="1" dirty="0" smtClean="0">
                <a:solidFill>
                  <a:srgbClr val="FF0000"/>
                </a:solidFill>
              </a:rPr>
              <a:t> </a:t>
            </a:r>
            <a:r>
              <a:rPr lang="pl-PL" sz="2400" b="1" dirty="0" smtClean="0"/>
              <a:t>dot. </a:t>
            </a:r>
            <a:r>
              <a:rPr lang="pl-PL" sz="2400" b="1" dirty="0"/>
              <a:t>uzupełnień niepoprawnie złożonych </a:t>
            </a:r>
            <a:r>
              <a:rPr lang="pl-PL" sz="2400" b="1" dirty="0" smtClean="0"/>
              <a:t>deklaracji - </a:t>
            </a:r>
            <a:r>
              <a:rPr lang="pl-PL" sz="2400" b="1" dirty="0">
                <a:solidFill>
                  <a:srgbClr val="FF0000"/>
                </a:solidFill>
              </a:rPr>
              <a:t>2 519 </a:t>
            </a:r>
            <a:r>
              <a:rPr lang="pl-PL" sz="2400" b="1" dirty="0" smtClean="0">
                <a:solidFill>
                  <a:srgbClr val="FF0000"/>
                </a:solidFill>
              </a:rPr>
              <a:t>szt.</a:t>
            </a:r>
            <a:r>
              <a:rPr lang="pl-PL" sz="2400" b="1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2478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Andrzej Gawłowski\Desktop\PRG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" y="0"/>
            <a:ext cx="9141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491880" y="332656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SYSTEM GOSPODARKI ODPADAMI – WSPÓŁPRACA Z OPERATOREM</a:t>
            </a:r>
            <a:endParaRPr lang="pl-PL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ymbol zastępczy zawartości 1"/>
          <p:cNvSpPr txBox="1">
            <a:spLocks/>
          </p:cNvSpPr>
          <p:nvPr/>
        </p:nvSpPr>
        <p:spPr>
          <a:xfrm>
            <a:off x="539552" y="2780928"/>
            <a:ext cx="8208912" cy="3658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b="1" dirty="0" smtClean="0"/>
              <a:t>Zgłoszenia reklamacji do Biura Związku dotyczyły m.in.: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Braku odbioru odpadów zgodnie z harmonogramem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Braku pojemników- niedostarczenie przez operatora pojemników na czas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Braku worków do segregacji- niedostarczenie przez operatora worków do selektywnej zbiórki</a:t>
            </a:r>
          </a:p>
        </p:txBody>
      </p:sp>
    </p:spTree>
    <p:extLst>
      <p:ext uri="{BB962C8B-B14F-4D97-AF65-F5344CB8AC3E}">
        <p14:creationId xmlns:p14="http://schemas.microsoft.com/office/powerpoint/2010/main" val="19888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940</Words>
  <Application>Microsoft Office PowerPoint</Application>
  <PresentationFormat>Pokaz na ekranie (4:3)</PresentationFormat>
  <Paragraphs>216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Ewelina Żyła</dc:creator>
  <cp:lastModifiedBy>Ewelina Żyła</cp:lastModifiedBy>
  <cp:revision>131</cp:revision>
  <dcterms:created xsi:type="dcterms:W3CDTF">2015-01-29T07:23:10Z</dcterms:created>
  <dcterms:modified xsi:type="dcterms:W3CDTF">2016-06-27T08:05:24Z</dcterms:modified>
</cp:coreProperties>
</file>